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WenQuanYi" panose="02010600030101010101" charset="-122"/>
      <p:regular r:id="rId23"/>
    </p:embeddedFont>
    <p:embeddedFont>
      <p:font typeface="思源黑体-粗体 Bold" panose="02010600030101010101" charset="-122"/>
      <p:regular r:id="rId24"/>
    </p:embeddedFont>
    <p:embeddedFont>
      <p:font typeface="Aileron Heavy" panose="02010600030101010101" charset="0"/>
      <p:regular r:id="rId25"/>
    </p:embeddedFont>
    <p:embeddedFont>
      <p:font typeface="Aileron Regular Bold" panose="02010600030101010101" charset="0"/>
      <p:regular r:id="rId26"/>
    </p:embeddedFont>
    <p:embeddedFont>
      <p:font typeface="Arimo" panose="02010600030101010101" charset="0"/>
      <p:regular r:id="rId27"/>
    </p:embeddedFont>
    <p:embeddedFont>
      <p:font typeface="Arimo Bold" panose="02010600030101010101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3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切换gdc操作软件，演示by吵一架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3.png"/><Relationship Id="rId3" Type="http://schemas.openxmlformats.org/officeDocument/2006/relationships/image" Target="../media/image18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4.sv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.png"/><Relationship Id="rId17" Type="http://schemas.openxmlformats.org/officeDocument/2006/relationships/image" Target="../media/image2.svg"/><Relationship Id="rId2" Type="http://schemas.openxmlformats.org/officeDocument/2006/relationships/image" Target="../media/image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12.svg"/><Relationship Id="rId15" Type="http://schemas.openxmlformats.org/officeDocument/2006/relationships/image" Target="../media/image18.sv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.svg"/><Relationship Id="rId3" Type="http://schemas.openxmlformats.org/officeDocument/2006/relationships/image" Target="../media/image36.png"/><Relationship Id="rId7" Type="http://schemas.openxmlformats.org/officeDocument/2006/relationships/image" Target="../media/image24.svg"/><Relationship Id="rId12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.svg"/><Relationship Id="rId5" Type="http://schemas.openxmlformats.org/officeDocument/2006/relationships/image" Target="../media/image22.svg"/><Relationship Id="rId15" Type="http://schemas.openxmlformats.org/officeDocument/2006/relationships/image" Target="../media/image4.svg"/><Relationship Id="rId10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18.sv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18.svg"/><Relationship Id="rId2" Type="http://schemas.openxmlformats.org/officeDocument/2006/relationships/image" Target="../media/image37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Relationship Id="rId1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18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4.svg"/><Relationship Id="rId2" Type="http://schemas.openxmlformats.org/officeDocument/2006/relationships/image" Target="../media/image17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9.pn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3.png"/><Relationship Id="rId4" Type="http://schemas.openxmlformats.org/officeDocument/2006/relationships/image" Target="../media/image18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12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1.png"/><Relationship Id="rId5" Type="http://schemas.openxmlformats.org/officeDocument/2006/relationships/image" Target="../media/image14.svg"/><Relationship Id="rId10" Type="http://schemas.openxmlformats.org/officeDocument/2006/relationships/image" Target="../media/image4.sv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1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2.svg"/><Relationship Id="rId5" Type="http://schemas.openxmlformats.org/officeDocument/2006/relationships/image" Target="../media/image24.svg"/><Relationship Id="rId10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5" Type="http://schemas.openxmlformats.org/officeDocument/2006/relationships/image" Target="../media/image2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1.svg"/><Relationship Id="rId3" Type="http://schemas.openxmlformats.org/officeDocument/2006/relationships/image" Target="../media/image26.svg"/><Relationship Id="rId7" Type="http://schemas.openxmlformats.org/officeDocument/2006/relationships/image" Target="../media/image24.svg"/><Relationship Id="rId12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.svg"/><Relationship Id="rId5" Type="http://schemas.openxmlformats.org/officeDocument/2006/relationships/image" Target="../media/image22.sv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8.svg"/><Relationship Id="rId2" Type="http://schemas.openxmlformats.org/officeDocument/2006/relationships/image" Target="../media/image7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4.svg"/><Relationship Id="rId1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4.svg"/><Relationship Id="rId1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12" Type="http://schemas.openxmlformats.org/officeDocument/2006/relationships/image" Target="../media/image4.svg"/><Relationship Id="rId2" Type="http://schemas.openxmlformats.org/officeDocument/2006/relationships/image" Target="../media/image20.png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image" Target="../media/image1.png"/><Relationship Id="rId10" Type="http://schemas.openxmlformats.org/officeDocument/2006/relationships/image" Target="../media/image14.svg"/><Relationship Id="rId4" Type="http://schemas.openxmlformats.org/officeDocument/2006/relationships/image" Target="../media/image10.svg"/><Relationship Id="rId9" Type="http://schemas.openxmlformats.org/officeDocument/2006/relationships/image" Target="../media/image13.png"/><Relationship Id="rId1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5" Type="http://schemas.openxmlformats.org/officeDocument/2006/relationships/image" Target="../media/image2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4.svg"/><Relationship Id="rId5" Type="http://schemas.openxmlformats.org/officeDocument/2006/relationships/image" Target="../media/image24.svg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4.sv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12" Type="http://schemas.openxmlformats.org/officeDocument/2006/relationships/image" Target="../media/image8.svg"/><Relationship Id="rId17" Type="http://schemas.openxmlformats.org/officeDocument/2006/relationships/image" Target="../media/image3.png"/><Relationship Id="rId2" Type="http://schemas.openxmlformats.org/officeDocument/2006/relationships/image" Target="../media/image29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7.png"/><Relationship Id="rId5" Type="http://schemas.openxmlformats.org/officeDocument/2006/relationships/image" Target="../media/image27.png"/><Relationship Id="rId15" Type="http://schemas.openxmlformats.org/officeDocument/2006/relationships/image" Target="../media/image5.png"/><Relationship Id="rId10" Type="http://schemas.openxmlformats.org/officeDocument/2006/relationships/image" Target="../media/image24.svg"/><Relationship Id="rId4" Type="http://schemas.openxmlformats.org/officeDocument/2006/relationships/image" Target="../media/image26.svg"/><Relationship Id="rId9" Type="http://schemas.openxmlformats.org/officeDocument/2006/relationships/image" Target="../media/image23.png"/><Relationship Id="rId1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336840">
            <a:off x="16993092" y="8589462"/>
            <a:ext cx="1834049" cy="23974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838581">
            <a:off x="-3749976" y="7303685"/>
            <a:ext cx="8999366" cy="44342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293809">
            <a:off x="61378" y="7666867"/>
            <a:ext cx="2836519" cy="37078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alphaModFix amt="7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068957">
            <a:off x="14760886" y="-1274759"/>
            <a:ext cx="4606918" cy="46069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326128">
            <a:off x="202301" y="-1136176"/>
            <a:ext cx="2784670" cy="35700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7124576">
            <a:off x="-1159846" y="-293030"/>
            <a:ext cx="2908298" cy="34325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804865">
            <a:off x="16396672" y="-1928299"/>
            <a:ext cx="3267590" cy="38565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361205" y="2080213"/>
            <a:ext cx="1565591" cy="128182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498377" y="3888519"/>
            <a:ext cx="13184826" cy="262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1"/>
              </a:lnSpc>
            </a:pPr>
            <a:r>
              <a:rPr lang="en-US" sz="7558">
                <a:solidFill>
                  <a:srgbClr val="16496B"/>
                </a:solidFill>
                <a:latin typeface="思源黑体-粗体 Bold"/>
              </a:rPr>
              <a:t>F. Box and Whisker Diagram</a:t>
            </a:r>
          </a:p>
          <a:p>
            <a:pPr algn="ctr">
              <a:lnSpc>
                <a:spcPts val="10581"/>
              </a:lnSpc>
            </a:pPr>
            <a:endParaRPr lang="en-US" sz="7558">
              <a:solidFill>
                <a:srgbClr val="16496B"/>
              </a:solidFill>
              <a:latin typeface="思源黑体-粗体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6025872" y="6508006"/>
            <a:ext cx="6492240" cy="0"/>
          </a:xfrm>
          <a:prstGeom prst="line">
            <a:avLst/>
          </a:prstGeom>
          <a:ln w="19050" cap="flat">
            <a:solidFill>
              <a:srgbClr val="F6B9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884944" y="6791011"/>
            <a:ext cx="12518112" cy="45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16496B"/>
                </a:solidFill>
                <a:latin typeface="Arimo"/>
              </a:rPr>
              <a:t>·姚苏倪 演讲&amp;ppt  ·张乐桐 演讲&amp;ppt  ·陈弈佳 gdc演示  ·忻子婧 ppt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848905"/>
            <a:ext cx="8413889" cy="46123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13889" y="7040082"/>
            <a:ext cx="9874111" cy="142119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8394" y="885825"/>
            <a:ext cx="1737360" cy="102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8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Arimo"/>
              </a:rPr>
              <a:t>EX 1'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8394" y="2095500"/>
            <a:ext cx="5447366" cy="96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0"/>
              </a:lnSpc>
              <a:spcBef>
                <a:spcPct val="0"/>
              </a:spcBef>
            </a:pPr>
            <a:r>
              <a:rPr lang="en-US" sz="5457" dirty="0">
                <a:solidFill>
                  <a:srgbClr val="000000"/>
                </a:solidFill>
                <a:latin typeface="Arimo"/>
              </a:rPr>
              <a:t>Positively skewed</a:t>
            </a:r>
          </a:p>
        </p:txBody>
      </p:sp>
      <p:grpSp>
        <p:nvGrpSpPr>
          <p:cNvPr id="6" name="Group 6"/>
          <p:cNvGrpSpPr/>
          <p:nvPr/>
        </p:nvGrpSpPr>
        <p:grpSpPr>
          <a:xfrm rot="6646896">
            <a:off x="14013497" y="-3181377"/>
            <a:ext cx="6877785" cy="7307014"/>
            <a:chOff x="0" y="0"/>
            <a:chExt cx="9170380" cy="974268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020101" flipV="1">
              <a:off x="1453372" y="609703"/>
              <a:ext cx="6263636" cy="739270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8708"/>
            <a:stretch>
              <a:fillRect/>
            </a:stretch>
          </p:blipFill>
          <p:spPr>
            <a:xfrm rot="7654232">
              <a:off x="907983" y="2069484"/>
              <a:ext cx="7354414" cy="59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51900" y="6655063"/>
            <a:ext cx="4642934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336840">
            <a:off x="16993092" y="8589462"/>
            <a:ext cx="1834049" cy="23974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293809">
            <a:off x="61378" y="7666867"/>
            <a:ext cx="2836519" cy="37078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alphaModFix amt="7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068957">
            <a:off x="14760886" y="-1274759"/>
            <a:ext cx="4606918" cy="46069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326128">
            <a:off x="202301" y="-1136176"/>
            <a:ext cx="2784670" cy="35700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7124576">
            <a:off x="-1159846" y="-293030"/>
            <a:ext cx="2908298" cy="34325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804865">
            <a:off x="16396672" y="-1928299"/>
            <a:ext cx="3267590" cy="38565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361205" y="2080213"/>
            <a:ext cx="1565591" cy="128182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824910" y="4194173"/>
            <a:ext cx="6638181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16496B"/>
                </a:solidFill>
                <a:latin typeface="思源黑体-粗体 Bold"/>
              </a:rPr>
              <a:t>G. Outliers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897880" y="6257792"/>
            <a:ext cx="6492240" cy="0"/>
          </a:xfrm>
          <a:prstGeom prst="line">
            <a:avLst/>
          </a:prstGeom>
          <a:ln w="19050" cap="flat">
            <a:solidFill>
              <a:srgbClr val="F6B99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1838581">
            <a:off x="-3749976" y="7303685"/>
            <a:ext cx="8999366" cy="44342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1239" y="1917383"/>
            <a:ext cx="14225522" cy="632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Arimo Bold"/>
              </a:rPr>
              <a:t>Outliers</a:t>
            </a:r>
            <a:r>
              <a:rPr lang="en-US" sz="5100">
                <a:solidFill>
                  <a:srgbClr val="000000"/>
                </a:solidFill>
                <a:latin typeface="Arimo"/>
              </a:rPr>
              <a:t>: extraordinary data that are separated from the main body of the data</a:t>
            </a:r>
          </a:p>
          <a:p>
            <a:pPr>
              <a:lnSpc>
                <a:spcPts val="7140"/>
              </a:lnSpc>
            </a:pPr>
            <a:endParaRPr lang="en-US" sz="510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Arimo"/>
              </a:rPr>
              <a:t>but...</a:t>
            </a:r>
          </a:p>
          <a:p>
            <a:pPr>
              <a:lnSpc>
                <a:spcPts val="7140"/>
              </a:lnSpc>
            </a:pPr>
            <a:endParaRPr lang="en-US" sz="510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000000"/>
                </a:solidFill>
                <a:latin typeface="Arimo"/>
              </a:rPr>
              <a:t>how to identify if they are separated from the "main body" or not?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326128">
            <a:off x="202301" y="-1136176"/>
            <a:ext cx="2784670" cy="35700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124576">
            <a:off x="-1159846" y="-293030"/>
            <a:ext cx="2908298" cy="34325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7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068957">
            <a:off x="14760886" y="-1274759"/>
            <a:ext cx="4606918" cy="46069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804865">
            <a:off x="16396672" y="-1928299"/>
            <a:ext cx="3267590" cy="38565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838581">
            <a:off x="-3749976" y="7303685"/>
            <a:ext cx="8999366" cy="44342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4293809">
            <a:off x="61378" y="7666867"/>
            <a:ext cx="2836519" cy="370786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951900" y="6655063"/>
            <a:ext cx="4642934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2336840">
            <a:off x="16993092" y="8589462"/>
            <a:ext cx="1834049" cy="2397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5054"/>
          <a:stretch>
            <a:fillRect/>
          </a:stretch>
        </p:blipFill>
        <p:spPr>
          <a:xfrm>
            <a:off x="1028700" y="4754294"/>
            <a:ext cx="9599660" cy="22770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171320"/>
            <a:ext cx="9599660" cy="267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>
                <a:solidFill>
                  <a:srgbClr val="000000"/>
                </a:solidFill>
                <a:latin typeface="Arimo"/>
              </a:rPr>
              <a:t>A commonly used test to identify outliers  </a:t>
            </a:r>
          </a:p>
          <a:p>
            <a:pPr algn="ctr">
              <a:lnSpc>
                <a:spcPts val="5338"/>
              </a:lnSpc>
            </a:pPr>
            <a:r>
              <a:rPr lang="en-US" sz="3813">
                <a:solidFill>
                  <a:srgbClr val="000000"/>
                </a:solidFill>
                <a:latin typeface="Arimo"/>
              </a:rPr>
              <a:t>involves </a:t>
            </a:r>
            <a:r>
              <a:rPr lang="en-US" sz="3813">
                <a:solidFill>
                  <a:srgbClr val="000000"/>
                </a:solidFill>
                <a:latin typeface="Arimo Bold"/>
              </a:rPr>
              <a:t>the calculation of upper and lower boundaries:</a:t>
            </a:r>
          </a:p>
          <a:p>
            <a:pPr algn="ctr">
              <a:lnSpc>
                <a:spcPts val="5174"/>
              </a:lnSpc>
              <a:spcBef>
                <a:spcPct val="0"/>
              </a:spcBef>
            </a:pPr>
            <a:endParaRPr lang="en-US" sz="3813">
              <a:solidFill>
                <a:srgbClr val="000000"/>
              </a:solidFill>
              <a:latin typeface="Arimo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73966" y="2909107"/>
            <a:ext cx="6603296" cy="719759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3732828">
            <a:off x="-4001787" y="5839533"/>
            <a:ext cx="9521218" cy="9999086"/>
            <a:chOff x="0" y="0"/>
            <a:chExt cx="12694958" cy="1333211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299492">
              <a:off x="1908412" y="1423094"/>
              <a:ext cx="9446518" cy="906865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812167">
              <a:off x="930097" y="3283892"/>
              <a:ext cx="9446518" cy="906865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>
            <a:off x="14121932" y="-438870"/>
            <a:ext cx="4642934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3180512">
            <a:off x="16674102" y="-639054"/>
            <a:ext cx="1834049" cy="23974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2849112">
            <a:off x="-389560" y="-1294264"/>
            <a:ext cx="2836519" cy="370786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8100000">
            <a:off x="-3140995" y="-2669868"/>
            <a:ext cx="8999366" cy="44342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983" b="1983"/>
          <a:stretch>
            <a:fillRect/>
          </a:stretch>
        </p:blipFill>
        <p:spPr>
          <a:xfrm>
            <a:off x="-231993" y="2058971"/>
            <a:ext cx="18288000" cy="676151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6646896">
            <a:off x="14013497" y="-3181377"/>
            <a:ext cx="6877785" cy="7307014"/>
            <a:chOff x="0" y="0"/>
            <a:chExt cx="9170380" cy="974268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020101" flipV="1">
              <a:off x="1453372" y="609703"/>
              <a:ext cx="6263636" cy="739270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8708"/>
            <a:stretch>
              <a:fillRect/>
            </a:stretch>
          </p:blipFill>
          <p:spPr>
            <a:xfrm rot="7654232">
              <a:off x="907983" y="2069484"/>
              <a:ext cx="7354414" cy="591231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 rot="-4937986">
            <a:off x="-1726090" y="-1748908"/>
            <a:ext cx="6005388" cy="6286112"/>
            <a:chOff x="0" y="0"/>
            <a:chExt cx="8007184" cy="83814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4068957">
              <a:off x="932313" y="1306613"/>
              <a:ext cx="6142557" cy="614255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804865">
              <a:off x="3113361" y="435226"/>
              <a:ext cx="4356786" cy="514213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39375" y="6499562"/>
            <a:ext cx="5424934" cy="4641848"/>
            <a:chOff x="0" y="0"/>
            <a:chExt cx="7233245" cy="618913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190578" cy="54864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2336840">
              <a:off x="4054922" y="2579198"/>
              <a:ext cx="2445399" cy="319660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-5001382" y="5443144"/>
            <a:ext cx="10002764" cy="8401899"/>
            <a:chOff x="0" y="0"/>
            <a:chExt cx="13337018" cy="1120253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-4293809">
              <a:off x="5750738" y="3129354"/>
              <a:ext cx="3782026" cy="4943825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1838581">
              <a:off x="668932" y="2645111"/>
              <a:ext cx="11999154" cy="59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51900" y="6655063"/>
            <a:ext cx="4642934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336840">
            <a:off x="16993092" y="8589462"/>
            <a:ext cx="1834049" cy="23974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293809">
            <a:off x="61378" y="7666867"/>
            <a:ext cx="2836519" cy="37078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alphaModFix amt="7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068957">
            <a:off x="14760886" y="-1274759"/>
            <a:ext cx="4606918" cy="46069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326128">
            <a:off x="202301" y="-1136176"/>
            <a:ext cx="2784670" cy="35700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7124576">
            <a:off x="-1159846" y="-293030"/>
            <a:ext cx="2908298" cy="34325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804865">
            <a:off x="16396672" y="-1928299"/>
            <a:ext cx="3267590" cy="38565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838581">
            <a:off x="-3749976" y="7303685"/>
            <a:ext cx="8999366" cy="4434233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5897880" y="6257792"/>
            <a:ext cx="6492240" cy="0"/>
          </a:xfrm>
          <a:prstGeom prst="line">
            <a:avLst/>
          </a:prstGeom>
          <a:ln w="19050" cap="flat">
            <a:solidFill>
              <a:srgbClr val="F6B99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280999" y="2621566"/>
            <a:ext cx="13992368" cy="323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4"/>
              </a:lnSpc>
            </a:pPr>
            <a:r>
              <a:rPr lang="en-US" sz="4567">
                <a:solidFill>
                  <a:srgbClr val="000000"/>
                </a:solidFill>
                <a:latin typeface="Arimo Bold"/>
              </a:rPr>
              <a:t>ATTENTION:</a:t>
            </a:r>
          </a:p>
          <a:p>
            <a:pPr>
              <a:lnSpc>
                <a:spcPts val="6394"/>
              </a:lnSpc>
            </a:pPr>
            <a:endParaRPr lang="en-US" sz="4567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6394"/>
              </a:lnSpc>
              <a:spcBef>
                <a:spcPct val="0"/>
              </a:spcBef>
            </a:pPr>
            <a:r>
              <a:rPr lang="en-US" sz="4567">
                <a:solidFill>
                  <a:srgbClr val="000000"/>
                </a:solidFill>
                <a:latin typeface="Arimo"/>
              </a:rPr>
              <a:t>The minimum and maximum value used to draw the whisker is determined after outliers are eliminated.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350256"/>
            <a:ext cx="16891205" cy="35864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85825"/>
            <a:ext cx="1596747" cy="102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8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Arimo"/>
              </a:rPr>
              <a:t>EX 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121932" y="-438870"/>
            <a:ext cx="464293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3180512">
            <a:off x="16674102" y="-639054"/>
            <a:ext cx="1834049" cy="23974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3732828">
            <a:off x="-4001787" y="5839533"/>
            <a:ext cx="9521218" cy="9999086"/>
            <a:chOff x="0" y="0"/>
            <a:chExt cx="12694958" cy="1333211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299492">
              <a:off x="1908412" y="1423094"/>
              <a:ext cx="9446518" cy="906865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812167">
              <a:off x="930097" y="3283892"/>
              <a:ext cx="9446518" cy="9068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951900" y="6655063"/>
            <a:ext cx="4642934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336840">
            <a:off x="16993092" y="8589462"/>
            <a:ext cx="1834049" cy="23974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93809">
            <a:off x="61378" y="7666867"/>
            <a:ext cx="2836519" cy="37078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alphaModFix amt="7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4068957">
            <a:off x="14760886" y="-1274759"/>
            <a:ext cx="4606918" cy="46069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5326128">
            <a:off x="202301" y="-1136176"/>
            <a:ext cx="2784670" cy="35700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7124576">
            <a:off x="-1159846" y="-293030"/>
            <a:ext cx="2908298" cy="34325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804865">
            <a:off x="16396672" y="-1928299"/>
            <a:ext cx="3267590" cy="38565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8361205" y="2080213"/>
            <a:ext cx="1565591" cy="128182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1838581">
            <a:off x="-3749976" y="7303685"/>
            <a:ext cx="8999366" cy="443423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00672" y="4053001"/>
            <a:ext cx="12886655" cy="135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16496B"/>
                </a:solidFill>
                <a:latin typeface="思源黑体-粗体 Bold"/>
              </a:rPr>
              <a:t>Presentation of GDC using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897880" y="6257792"/>
            <a:ext cx="6492240" cy="0"/>
          </a:xfrm>
          <a:prstGeom prst="line">
            <a:avLst/>
          </a:prstGeom>
          <a:ln w="19050" cap="flat">
            <a:solidFill>
              <a:srgbClr val="F6B99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937986">
            <a:off x="-1973994" y="-2114356"/>
            <a:ext cx="6005388" cy="6286112"/>
            <a:chOff x="0" y="0"/>
            <a:chExt cx="8007184" cy="838148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4068957">
              <a:off x="932313" y="1306613"/>
              <a:ext cx="6142557" cy="614255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804865">
              <a:off x="3113361" y="435226"/>
              <a:ext cx="4356786" cy="514213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5090" y="4114931"/>
            <a:ext cx="17237820" cy="257448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6646896">
            <a:off x="14013497" y="-3181377"/>
            <a:ext cx="6877785" cy="7307014"/>
            <a:chOff x="0" y="0"/>
            <a:chExt cx="9170380" cy="974268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0020101" flipV="1">
              <a:off x="1453372" y="609703"/>
              <a:ext cx="6263636" cy="739270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8708"/>
            <a:stretch>
              <a:fillRect/>
            </a:stretch>
          </p:blipFill>
          <p:spPr>
            <a:xfrm rot="7654232">
              <a:off x="907983" y="2069484"/>
              <a:ext cx="7354414" cy="5912311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812167">
            <a:off x="-1179709" y="6244749"/>
            <a:ext cx="20539065" cy="1971750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634448" y="6377143"/>
            <a:ext cx="9521218" cy="9999086"/>
            <a:chOff x="0" y="0"/>
            <a:chExt cx="12694958" cy="1333211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 rot="-1299492">
              <a:off x="1908412" y="1423094"/>
              <a:ext cx="9446518" cy="906865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812167">
              <a:off x="930097" y="3283892"/>
              <a:ext cx="9446518" cy="9068657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652756" y="2355994"/>
            <a:ext cx="982489" cy="102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8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Arimo"/>
              </a:rPr>
              <a:t>EX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7159" y="1779692"/>
            <a:ext cx="14813682" cy="493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66"/>
              </a:lnSpc>
            </a:pPr>
            <a:r>
              <a:rPr lang="en-US" sz="8178">
                <a:solidFill>
                  <a:srgbClr val="000000"/>
                </a:solidFill>
                <a:latin typeface="Arimo"/>
              </a:rPr>
              <a:t>Review</a:t>
            </a:r>
          </a:p>
          <a:p>
            <a:pPr marL="1122684" lvl="1" indent="-561342">
              <a:lnSpc>
                <a:spcPts val="7280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Arimo"/>
              </a:rPr>
              <a:t>What is box and whisker diagram and outliers?</a:t>
            </a:r>
          </a:p>
          <a:p>
            <a:pPr marL="1122684" lvl="1" indent="-561342">
              <a:lnSpc>
                <a:spcPts val="7280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Arimo"/>
              </a:rPr>
              <a:t>How to draw the diagram</a:t>
            </a:r>
          </a:p>
          <a:p>
            <a:pPr marL="1122684" lvl="1" indent="-561342">
              <a:lnSpc>
                <a:spcPts val="7280"/>
              </a:lnSpc>
              <a:spcBef>
                <a:spcPct val="0"/>
              </a:spcBef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Arimo"/>
              </a:rPr>
              <a:t>How to use GDC?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2167">
            <a:off x="-1961250" y="5293321"/>
            <a:ext cx="21433519" cy="205761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634448" y="6377143"/>
            <a:ext cx="9521218" cy="9999086"/>
            <a:chOff x="0" y="0"/>
            <a:chExt cx="12694958" cy="1333211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299492">
              <a:off x="1908412" y="1423094"/>
              <a:ext cx="9446518" cy="906865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812167">
              <a:off x="930097" y="3283892"/>
              <a:ext cx="9446518" cy="9068657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188315">
            <a:off x="-3517084" y="-4769368"/>
            <a:ext cx="7773009" cy="74620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534271">
            <a:off x="-4337359" y="-3575806"/>
            <a:ext cx="6599853" cy="633585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6646896">
            <a:off x="14013497" y="-3181377"/>
            <a:ext cx="6877785" cy="7307014"/>
            <a:chOff x="0" y="0"/>
            <a:chExt cx="9170380" cy="974268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-10020101" flipV="1">
              <a:off x="1453372" y="609703"/>
              <a:ext cx="6263636" cy="739270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38708"/>
            <a:stretch>
              <a:fillRect/>
            </a:stretch>
          </p:blipFill>
          <p:spPr>
            <a:xfrm rot="7654232">
              <a:off x="907983" y="2069484"/>
              <a:ext cx="7354414" cy="59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01382" y="5443144"/>
            <a:ext cx="10002764" cy="8401899"/>
            <a:chOff x="0" y="0"/>
            <a:chExt cx="13337018" cy="1120253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4293809">
              <a:off x="5750738" y="3129354"/>
              <a:ext cx="3782026" cy="494382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838581">
              <a:off x="668932" y="2645111"/>
              <a:ext cx="11999154" cy="591231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6646896">
            <a:off x="14013497" y="-3181377"/>
            <a:ext cx="6877785" cy="7307014"/>
            <a:chOff x="0" y="0"/>
            <a:chExt cx="9170380" cy="974268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020101" flipV="1">
              <a:off x="1453372" y="609703"/>
              <a:ext cx="6263636" cy="739270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708"/>
            <a:stretch>
              <a:fillRect/>
            </a:stretch>
          </p:blipFill>
          <p:spPr>
            <a:xfrm rot="7654232">
              <a:off x="907983" y="2069484"/>
              <a:ext cx="7354414" cy="591231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-4937986">
            <a:off x="-1726090" y="-1748908"/>
            <a:ext cx="6005388" cy="6286112"/>
            <a:chOff x="0" y="0"/>
            <a:chExt cx="8007184" cy="838148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4068957">
              <a:off x="932313" y="1306613"/>
              <a:ext cx="6142557" cy="614255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-804865">
              <a:off x="3113361" y="435226"/>
              <a:ext cx="4356786" cy="5142130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3739375" y="6499562"/>
            <a:ext cx="5424934" cy="4641848"/>
            <a:chOff x="0" y="0"/>
            <a:chExt cx="7233245" cy="618913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190578" cy="54864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2336840">
              <a:off x="4054922" y="2579198"/>
              <a:ext cx="2445399" cy="319660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3251108" y="4056650"/>
            <a:ext cx="12307768" cy="261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13"/>
              </a:lnSpc>
            </a:pPr>
            <a:r>
              <a:rPr lang="en-US" sz="7509">
                <a:solidFill>
                  <a:srgbClr val="16496B"/>
                </a:solidFill>
                <a:latin typeface="思源黑体-粗体 Bold"/>
              </a:rPr>
              <a:t> Review to quartile 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sz="7509">
                <a:solidFill>
                  <a:srgbClr val="16496B"/>
                </a:solidFill>
                <a:latin typeface="思源黑体-粗体 Bold"/>
              </a:rPr>
              <a:t>&amp; IQR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86378" y="2608465"/>
            <a:ext cx="3615701" cy="987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6"/>
              </a:lnSpc>
            </a:pPr>
            <a:r>
              <a:rPr lang="en-US" sz="6594" spc="217">
                <a:solidFill>
                  <a:srgbClr val="16496B"/>
                </a:solidFill>
                <a:latin typeface="Aileron Heavy"/>
              </a:rPr>
              <a:t>PART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02536" y="2598940"/>
            <a:ext cx="999086" cy="99908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B99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02536" y="2480944"/>
            <a:ext cx="999086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Aileron Regular Bold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188315">
            <a:off x="-3517084" y="-4769368"/>
            <a:ext cx="7773009" cy="746208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34448" y="6377143"/>
            <a:ext cx="9521218" cy="9999086"/>
            <a:chOff x="0" y="0"/>
            <a:chExt cx="12694958" cy="1333211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299492">
              <a:off x="1908412" y="1423094"/>
              <a:ext cx="9446518" cy="906865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812167">
              <a:off x="930097" y="3283892"/>
              <a:ext cx="9446518" cy="9068657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534271">
            <a:off x="-4337359" y="-3575806"/>
            <a:ext cx="6599853" cy="633585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945575" y="2712226"/>
            <a:ext cx="4396850" cy="331445"/>
            <a:chOff x="0" y="0"/>
            <a:chExt cx="1158018" cy="872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8018" cy="87294"/>
            </a:xfrm>
            <a:custGeom>
              <a:avLst/>
              <a:gdLst/>
              <a:ahLst/>
              <a:cxnLst/>
              <a:rect l="l" t="t" r="r" b="b"/>
              <a:pathLst>
                <a:path w="1158018" h="87294">
                  <a:moveTo>
                    <a:pt x="0" y="0"/>
                  </a:moveTo>
                  <a:lnTo>
                    <a:pt x="1158018" y="0"/>
                  </a:lnTo>
                  <a:lnTo>
                    <a:pt x="1158018" y="87294"/>
                  </a:lnTo>
                  <a:lnTo>
                    <a:pt x="0" y="87294"/>
                  </a:lnTo>
                  <a:close/>
                </a:path>
              </a:pathLst>
            </a:custGeom>
            <a:solidFill>
              <a:srgbClr val="16496B">
                <a:alpha val="6078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481698" y="1584467"/>
            <a:ext cx="5382602" cy="112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000000"/>
                </a:solidFill>
                <a:latin typeface="思源黑体-粗体 Bold"/>
              </a:rPr>
              <a:t>Reference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708"/>
          <a:stretch>
            <a:fillRect/>
          </a:stretch>
        </p:blipFill>
        <p:spPr>
          <a:xfrm rot="2215427">
            <a:off x="-2225240" y="6779885"/>
            <a:ext cx="5515811" cy="44342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38708"/>
          <a:stretch>
            <a:fillRect/>
          </a:stretch>
        </p:blipFill>
        <p:spPr>
          <a:xfrm rot="-8554289">
            <a:off x="14182471" y="-2073915"/>
            <a:ext cx="5515811" cy="443423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728903" y="3754383"/>
            <a:ext cx="10888191" cy="411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8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Arimo"/>
              </a:rPr>
              <a:t>·Haese Math AAHL textbook</a:t>
            </a:r>
          </a:p>
          <a:p>
            <a:pPr algn="ctr">
              <a:lnSpc>
                <a:spcPts val="8118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Arimo"/>
              </a:rPr>
              <a:t>    ·Interquartile range - Wikipedia</a:t>
            </a:r>
          </a:p>
          <a:p>
            <a:pPr algn="ctr">
              <a:lnSpc>
                <a:spcPts val="8118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Arimo"/>
              </a:rPr>
              <a:t>·Box plot - Wikipedia</a:t>
            </a:r>
          </a:p>
          <a:p>
            <a:pPr algn="ctr">
              <a:lnSpc>
                <a:spcPts val="8118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Arimo"/>
              </a:rPr>
              <a:t>·Quartile - Wikipedia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9812" y="2521121"/>
            <a:ext cx="6465671" cy="379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2"/>
              </a:lnSpc>
            </a:pPr>
            <a:r>
              <a:rPr lang="en-US" sz="4315">
                <a:solidFill>
                  <a:srgbClr val="000000"/>
                </a:solidFill>
                <a:latin typeface="Arimo Bold"/>
              </a:rPr>
              <a:t>What's quartile?</a:t>
            </a:r>
          </a:p>
          <a:p>
            <a:pPr>
              <a:lnSpc>
                <a:spcPts val="6042"/>
              </a:lnSpc>
              <a:spcBef>
                <a:spcPct val="0"/>
              </a:spcBef>
            </a:pPr>
            <a:r>
              <a:rPr lang="en-US" sz="4315">
                <a:solidFill>
                  <a:srgbClr val="000000"/>
                </a:solidFill>
                <a:latin typeface="Arimo"/>
              </a:rPr>
              <a:t> Quartile divides the number of data points into four parts, or quarters, of more-or-less equal size. </a:t>
            </a:r>
          </a:p>
        </p:txBody>
      </p:sp>
      <p:grpSp>
        <p:nvGrpSpPr>
          <p:cNvPr id="3" name="Group 3"/>
          <p:cNvGrpSpPr/>
          <p:nvPr/>
        </p:nvGrpSpPr>
        <p:grpSpPr>
          <a:xfrm rot="-4937986">
            <a:off x="-1726090" y="-1748908"/>
            <a:ext cx="6005388" cy="6286112"/>
            <a:chOff x="0" y="0"/>
            <a:chExt cx="8007184" cy="838148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4068957">
              <a:off x="932313" y="1306613"/>
              <a:ext cx="6142557" cy="614255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804865">
              <a:off x="3113361" y="435226"/>
              <a:ext cx="4356786" cy="514213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-173799" y="602621"/>
            <a:ext cx="7349282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WenQuanYi"/>
              </a:rPr>
              <a:t>Introduction to Quartiles</a:t>
            </a:r>
          </a:p>
        </p:txBody>
      </p:sp>
      <p:grpSp>
        <p:nvGrpSpPr>
          <p:cNvPr id="7" name="Group 7"/>
          <p:cNvGrpSpPr/>
          <p:nvPr/>
        </p:nvGrpSpPr>
        <p:grpSpPr>
          <a:xfrm rot="6646896">
            <a:off x="14013497" y="-3181377"/>
            <a:ext cx="6877785" cy="7307014"/>
            <a:chOff x="0" y="0"/>
            <a:chExt cx="9170380" cy="974268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020101" flipV="1">
              <a:off x="1453372" y="609703"/>
              <a:ext cx="6263636" cy="739270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8708"/>
            <a:stretch>
              <a:fillRect/>
            </a:stretch>
          </p:blipFill>
          <p:spPr>
            <a:xfrm rot="7654232">
              <a:off x="907983" y="2069484"/>
              <a:ext cx="7354414" cy="5912311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75483" y="3489332"/>
            <a:ext cx="10681364" cy="565484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739375" y="6499562"/>
            <a:ext cx="5424934" cy="4641848"/>
            <a:chOff x="0" y="0"/>
            <a:chExt cx="7233245" cy="618913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190578" cy="54864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2336840">
              <a:off x="4054922" y="2579198"/>
              <a:ext cx="2445399" cy="3196600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-5001382" y="5443144"/>
            <a:ext cx="10002764" cy="8401899"/>
            <a:chOff x="0" y="0"/>
            <a:chExt cx="13337018" cy="1120253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-4293809">
              <a:off x="5750738" y="3129354"/>
              <a:ext cx="3782026" cy="4943825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1838581">
              <a:off x="668932" y="2645111"/>
              <a:ext cx="11999154" cy="59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78" t="6767" r="678"/>
          <a:stretch>
            <a:fillRect/>
          </a:stretch>
        </p:blipFill>
        <p:spPr>
          <a:xfrm>
            <a:off x="3141520" y="5408925"/>
            <a:ext cx="12004960" cy="59815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204975"/>
            <a:ext cx="16230600" cy="266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6"/>
              </a:lnSpc>
            </a:pPr>
            <a:r>
              <a:rPr lang="en-US" sz="5411">
                <a:solidFill>
                  <a:srgbClr val="000000"/>
                </a:solidFill>
                <a:latin typeface="Arimo Bold"/>
              </a:rPr>
              <a:t>What's interquartile range(IQR)?</a:t>
            </a:r>
          </a:p>
          <a:p>
            <a:pPr>
              <a:lnSpc>
                <a:spcPts val="6736"/>
              </a:lnSpc>
              <a:spcBef>
                <a:spcPct val="0"/>
              </a:spcBef>
            </a:pPr>
            <a:r>
              <a:rPr lang="en-US" sz="4811">
                <a:solidFill>
                  <a:srgbClr val="000000"/>
                </a:solidFill>
                <a:latin typeface="Arimo"/>
              </a:rPr>
              <a:t>The range of the middle half of the data. Often used to find outliers in data. (四分间距)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26128">
            <a:off x="202301" y="-1136176"/>
            <a:ext cx="2784670" cy="35700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7124576">
            <a:off x="-1159846" y="-293030"/>
            <a:ext cx="2908298" cy="343254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910157"/>
            <a:ext cx="6841521" cy="90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Arimo"/>
              </a:rPr>
              <a:t>Introduction to IQR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4068957">
            <a:off x="14760886" y="-1274759"/>
            <a:ext cx="4606918" cy="46069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804865">
            <a:off x="16396672" y="-1928299"/>
            <a:ext cx="3267590" cy="38565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838581">
            <a:off x="-3749976" y="7303685"/>
            <a:ext cx="8999366" cy="4434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4293809">
            <a:off x="61378" y="7666867"/>
            <a:ext cx="2836519" cy="370786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2336840">
            <a:off x="16993092" y="8589462"/>
            <a:ext cx="1834049" cy="2397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01382" y="5443144"/>
            <a:ext cx="10002764" cy="8401899"/>
            <a:chOff x="0" y="0"/>
            <a:chExt cx="13337018" cy="1120253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4293809">
              <a:off x="5750738" y="3129354"/>
              <a:ext cx="3782026" cy="494382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838581">
              <a:off x="668932" y="2645111"/>
              <a:ext cx="11999154" cy="591231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6646896">
            <a:off x="14013497" y="-3181377"/>
            <a:ext cx="6877785" cy="7307014"/>
            <a:chOff x="0" y="0"/>
            <a:chExt cx="9170380" cy="974268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020101" flipV="1">
              <a:off x="1453372" y="609703"/>
              <a:ext cx="6263636" cy="739270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708"/>
            <a:stretch>
              <a:fillRect/>
            </a:stretch>
          </p:blipFill>
          <p:spPr>
            <a:xfrm rot="7654232">
              <a:off x="907983" y="2069484"/>
              <a:ext cx="7354414" cy="591231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-4937986">
            <a:off x="-1726090" y="-1748908"/>
            <a:ext cx="6005388" cy="6286112"/>
            <a:chOff x="0" y="0"/>
            <a:chExt cx="8007184" cy="838148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4068957">
              <a:off x="932313" y="1306613"/>
              <a:ext cx="6142557" cy="614255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-804865">
              <a:off x="3113361" y="435226"/>
              <a:ext cx="4356786" cy="5142130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3739375" y="6499562"/>
            <a:ext cx="5424934" cy="4641848"/>
            <a:chOff x="0" y="0"/>
            <a:chExt cx="7233245" cy="618913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190578" cy="54864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2336840">
              <a:off x="4054922" y="2579198"/>
              <a:ext cx="2445399" cy="319660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3541099" y="3897576"/>
            <a:ext cx="11205803" cy="261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sz="7509">
                <a:solidFill>
                  <a:srgbClr val="16496B"/>
                </a:solidFill>
                <a:latin typeface="思源黑体-粗体 Bold"/>
              </a:rPr>
              <a:t>Box and whisker diagram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86378" y="2608465"/>
            <a:ext cx="3615701" cy="987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6"/>
              </a:lnSpc>
            </a:pPr>
            <a:r>
              <a:rPr lang="en-US" sz="6594" spc="217">
                <a:solidFill>
                  <a:srgbClr val="16496B"/>
                </a:solidFill>
                <a:latin typeface="Aileron Heavy"/>
              </a:rPr>
              <a:t>PART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02536" y="2598940"/>
            <a:ext cx="999086" cy="99908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6B99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02536" y="2480944"/>
            <a:ext cx="999086" cy="11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Aileron Regular Bold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98691" y="5977260"/>
            <a:ext cx="9521218" cy="9999086"/>
            <a:chOff x="0" y="0"/>
            <a:chExt cx="12694958" cy="133321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299492">
              <a:off x="1908412" y="1423094"/>
              <a:ext cx="9446518" cy="906865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812167">
              <a:off x="930097" y="3283892"/>
              <a:ext cx="9446518" cy="906865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188315">
            <a:off x="-3517084" y="-4769368"/>
            <a:ext cx="7773009" cy="74620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534271">
            <a:off x="-4337359" y="-3575806"/>
            <a:ext cx="6599853" cy="633585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71102" y="2132304"/>
            <a:ext cx="15225393" cy="591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82"/>
              </a:lnSpc>
            </a:pPr>
            <a:r>
              <a:rPr lang="en-US" sz="4772">
                <a:solidFill>
                  <a:srgbClr val="000000"/>
                </a:solidFill>
                <a:latin typeface="Arimo"/>
              </a:rPr>
              <a:t>A </a:t>
            </a:r>
            <a:r>
              <a:rPr lang="en-US" sz="4772">
                <a:solidFill>
                  <a:srgbClr val="000000"/>
                </a:solidFill>
                <a:latin typeface="Arimo Bold"/>
              </a:rPr>
              <a:t>box and whisker diagram</a:t>
            </a:r>
            <a:r>
              <a:rPr lang="en-US" sz="4772">
                <a:solidFill>
                  <a:srgbClr val="000000"/>
                </a:solidFill>
                <a:latin typeface="Arimo"/>
              </a:rPr>
              <a:t> is a visual display of a data set that shows:</a:t>
            </a:r>
          </a:p>
          <a:p>
            <a:pPr marL="1030479" lvl="1" indent="-515240">
              <a:lnSpc>
                <a:spcPts val="6682"/>
              </a:lnSpc>
              <a:buFont typeface="Arial"/>
              <a:buChar char="•"/>
            </a:pPr>
            <a:r>
              <a:rPr lang="en-US" sz="4772">
                <a:solidFill>
                  <a:srgbClr val="000000"/>
                </a:solidFill>
                <a:latin typeface="Arimo"/>
              </a:rPr>
              <a:t>the minimum value </a:t>
            </a:r>
            <a:r>
              <a:rPr lang="en-US" sz="4772">
                <a:solidFill>
                  <a:srgbClr val="000000"/>
                </a:solidFill>
                <a:latin typeface="Arimo Bold"/>
              </a:rPr>
              <a:t>(min)</a:t>
            </a:r>
            <a:r>
              <a:rPr lang="en-US" sz="4772">
                <a:solidFill>
                  <a:srgbClr val="000000"/>
                </a:solidFill>
                <a:latin typeface="Arimo"/>
              </a:rPr>
              <a:t> </a:t>
            </a:r>
          </a:p>
          <a:p>
            <a:pPr marL="1030479" lvl="1" indent="-515240">
              <a:lnSpc>
                <a:spcPts val="6682"/>
              </a:lnSpc>
              <a:buFont typeface="Arial"/>
              <a:buChar char="•"/>
            </a:pPr>
            <a:r>
              <a:rPr lang="en-US" sz="4772">
                <a:solidFill>
                  <a:srgbClr val="000000"/>
                </a:solidFill>
                <a:latin typeface="Arimo"/>
              </a:rPr>
              <a:t>the lower quartile </a:t>
            </a:r>
            <a:r>
              <a:rPr lang="en-US" sz="4772">
                <a:solidFill>
                  <a:srgbClr val="000000"/>
                </a:solidFill>
                <a:latin typeface="Arimo Bold"/>
              </a:rPr>
              <a:t>(Q1)</a:t>
            </a:r>
          </a:p>
          <a:p>
            <a:pPr marL="1030479" lvl="1" indent="-515240">
              <a:lnSpc>
                <a:spcPts val="6682"/>
              </a:lnSpc>
              <a:buFont typeface="Arial"/>
              <a:buChar char="•"/>
            </a:pPr>
            <a:r>
              <a:rPr lang="en-US" sz="4772">
                <a:solidFill>
                  <a:srgbClr val="000000"/>
                </a:solidFill>
                <a:latin typeface="Arimo"/>
              </a:rPr>
              <a:t>the median </a:t>
            </a:r>
            <a:r>
              <a:rPr lang="en-US" sz="4772">
                <a:solidFill>
                  <a:srgbClr val="000000"/>
                </a:solidFill>
                <a:latin typeface="Arimo Bold"/>
              </a:rPr>
              <a:t>(Q2)</a:t>
            </a:r>
          </a:p>
          <a:p>
            <a:pPr marL="1030479" lvl="1" indent="-515240">
              <a:lnSpc>
                <a:spcPts val="6682"/>
              </a:lnSpc>
              <a:buFont typeface="Arial"/>
              <a:buChar char="•"/>
            </a:pPr>
            <a:r>
              <a:rPr lang="en-US" sz="4772">
                <a:solidFill>
                  <a:srgbClr val="000000"/>
                </a:solidFill>
                <a:latin typeface="Arimo"/>
              </a:rPr>
              <a:t>the upper quartile </a:t>
            </a:r>
            <a:r>
              <a:rPr lang="en-US" sz="4772">
                <a:solidFill>
                  <a:srgbClr val="000000"/>
                </a:solidFill>
                <a:latin typeface="Arimo Bold"/>
              </a:rPr>
              <a:t>(Q3)</a:t>
            </a:r>
          </a:p>
          <a:p>
            <a:pPr marL="1030479" lvl="1" indent="-515240">
              <a:lnSpc>
                <a:spcPts val="6682"/>
              </a:lnSpc>
              <a:buFont typeface="Arial"/>
              <a:buChar char="•"/>
            </a:pPr>
            <a:r>
              <a:rPr lang="en-US" sz="4772">
                <a:solidFill>
                  <a:srgbClr val="000000"/>
                </a:solidFill>
                <a:latin typeface="Arimo"/>
              </a:rPr>
              <a:t>the maximum value </a:t>
            </a:r>
            <a:r>
              <a:rPr lang="en-US" sz="4772">
                <a:solidFill>
                  <a:srgbClr val="000000"/>
                </a:solidFill>
                <a:latin typeface="Arimo Bold"/>
              </a:rPr>
              <a:t>(max)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838581">
            <a:off x="-2266437" y="8346867"/>
            <a:ext cx="7875078" cy="388026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6646896">
            <a:off x="14013497" y="-3181377"/>
            <a:ext cx="6877785" cy="7307014"/>
            <a:chOff x="0" y="0"/>
            <a:chExt cx="9170380" cy="974268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0020101" flipV="1">
              <a:off x="1453372" y="609703"/>
              <a:ext cx="6263636" cy="739270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38708"/>
            <a:stretch>
              <a:fillRect/>
            </a:stretch>
          </p:blipFill>
          <p:spPr>
            <a:xfrm rot="7654232">
              <a:off x="907983" y="2069484"/>
              <a:ext cx="7354414" cy="59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9098" y="2415639"/>
            <a:ext cx="16320202" cy="46970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188315">
            <a:off x="-3517084" y="-4769368"/>
            <a:ext cx="7773009" cy="74620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534271">
            <a:off x="-4337359" y="-3575806"/>
            <a:ext cx="6599853" cy="633585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498691" y="5977260"/>
            <a:ext cx="9521218" cy="9999086"/>
            <a:chOff x="0" y="0"/>
            <a:chExt cx="12694958" cy="1333211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1299492">
              <a:off x="1908412" y="1423094"/>
              <a:ext cx="9446518" cy="906865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812167">
              <a:off x="930097" y="3283892"/>
              <a:ext cx="9446518" cy="9068657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alphaModFix amt="7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4068957">
            <a:off x="14760886" y="-1274759"/>
            <a:ext cx="4606918" cy="46069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804865">
            <a:off x="16396672" y="-1928299"/>
            <a:ext cx="3267590" cy="38565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5001382" y="5443144"/>
            <a:ext cx="10002764" cy="8401899"/>
            <a:chOff x="0" y="0"/>
            <a:chExt cx="13337018" cy="11202532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-4293809">
              <a:off x="5750738" y="3129354"/>
              <a:ext cx="3782026" cy="494382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 rot="1838581">
              <a:off x="668932" y="2645111"/>
              <a:ext cx="11999154" cy="59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357" t="989" b="989"/>
          <a:stretch>
            <a:fillRect/>
          </a:stretch>
        </p:blipFill>
        <p:spPr>
          <a:xfrm>
            <a:off x="342455" y="1028700"/>
            <a:ext cx="17603089" cy="78931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926782"/>
            <a:ext cx="8413889" cy="45344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13889" y="7114211"/>
            <a:ext cx="9874111" cy="13470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85825"/>
            <a:ext cx="1596747" cy="102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8"/>
              </a:lnSpc>
              <a:spcBef>
                <a:spcPct val="0"/>
              </a:spcBef>
            </a:pPr>
            <a:r>
              <a:rPr lang="en-US" sz="5799">
                <a:solidFill>
                  <a:srgbClr val="000000"/>
                </a:solidFill>
                <a:latin typeface="Arimo"/>
              </a:rPr>
              <a:t>EX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322" y="2254718"/>
            <a:ext cx="6785243" cy="96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6"/>
              </a:lnSpc>
              <a:spcBef>
                <a:spcPct val="0"/>
              </a:spcBef>
            </a:pPr>
            <a:r>
              <a:rPr lang="en-US" sz="5454" dirty="0">
                <a:solidFill>
                  <a:srgbClr val="000000"/>
                </a:solidFill>
                <a:latin typeface="Arimo"/>
              </a:rPr>
              <a:t>Symmetric distribution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068957">
            <a:off x="14760886" y="-1274759"/>
            <a:ext cx="4606918" cy="46069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04865">
            <a:off x="16396672" y="-1928299"/>
            <a:ext cx="3267590" cy="38565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274</Words>
  <Application>Microsoft Office PowerPoint</Application>
  <PresentationFormat>Custom</PresentationFormat>
  <Paragraphs>51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WenQuanYi</vt:lpstr>
      <vt:lpstr>思源黑体-粗体 Bold</vt:lpstr>
      <vt:lpstr>Arimo Bold</vt:lpstr>
      <vt:lpstr>Aileron Regular Bold</vt:lpstr>
      <vt:lpstr>Calibri</vt:lpstr>
      <vt:lpstr>Aileron Heavy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Box and Whisker Diagram</dc:title>
  <cp:lastModifiedBy>89776684@qq.com</cp:lastModifiedBy>
  <cp:revision>3</cp:revision>
  <dcterms:created xsi:type="dcterms:W3CDTF">2006-08-16T00:00:00Z</dcterms:created>
  <dcterms:modified xsi:type="dcterms:W3CDTF">2023-05-06T07:25:00Z</dcterms:modified>
  <dc:identifier>DAFhGxNzci4</dc:identifier>
</cp:coreProperties>
</file>